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13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32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6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7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97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6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31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8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9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8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7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15F4-D141-45DD-9F98-D5B8C29148F9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0EA1-905F-4D34-B3CA-C048C82BA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76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yudo.ankf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47EC8-5739-4132-9B34-48B56F981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772400" cy="2387600"/>
          </a:xfrm>
        </p:spPr>
        <p:txBody>
          <a:bodyPr anchor="ctr">
            <a:normAutofit/>
          </a:bodyPr>
          <a:lstStyle/>
          <a:p>
            <a:r>
              <a:rPr lang="ja-JP" altLang="en-US" sz="3600" b="1" dirty="0">
                <a:latin typeface="+mn-ea"/>
                <a:ea typeface="+mn-ea"/>
              </a:rPr>
              <a:t>令和</a:t>
            </a:r>
            <a:r>
              <a:rPr lang="en-US" altLang="ja-JP" sz="3600" b="1" dirty="0">
                <a:latin typeface="+mn-ea"/>
                <a:ea typeface="+mn-ea"/>
              </a:rPr>
              <a:t>5</a:t>
            </a:r>
            <a:r>
              <a:rPr lang="ja-JP" altLang="en-US" sz="3600" b="1" dirty="0">
                <a:latin typeface="+mn-ea"/>
                <a:ea typeface="+mn-ea"/>
              </a:rPr>
              <a:t>年度オンライン全国弓道大会</a:t>
            </a:r>
            <a:br>
              <a:rPr lang="en-US" altLang="ja-JP" sz="3600" b="1" dirty="0">
                <a:latin typeface="+mn-ea"/>
                <a:ea typeface="+mn-ea"/>
              </a:rPr>
            </a:br>
            <a:r>
              <a:rPr lang="ja-JP" altLang="en-US" sz="3600" b="1" dirty="0">
                <a:latin typeface="+mn-ea"/>
                <a:ea typeface="+mn-ea"/>
              </a:rPr>
              <a:t>情報・通信機器設置例</a:t>
            </a:r>
            <a:endParaRPr kumimoji="1" lang="ja-JP" altLang="en-US" sz="3600" b="1" dirty="0"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53824F-DFC1-4D5E-B3EC-270F35BAA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3116749"/>
            <a:ext cx="6858000" cy="1655762"/>
          </a:xfrm>
        </p:spPr>
        <p:txBody>
          <a:bodyPr/>
          <a:lstStyle/>
          <a:p>
            <a:r>
              <a:rPr kumimoji="1" lang="ja-JP" altLang="en-US" dirty="0"/>
              <a:t>令和</a:t>
            </a:r>
            <a:r>
              <a:rPr kumimoji="1" lang="en-US" altLang="ja-JP" dirty="0"/>
              <a:t>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日版</a:t>
            </a:r>
            <a:endParaRPr kumimoji="1" lang="en-US" altLang="ja-JP" dirty="0"/>
          </a:p>
          <a:p>
            <a:r>
              <a:rPr lang="ja-JP" altLang="en-US" dirty="0"/>
              <a:t>令和</a:t>
            </a:r>
            <a:r>
              <a:rPr lang="en-US" altLang="ja-JP" dirty="0"/>
              <a:t>5</a:t>
            </a:r>
            <a:r>
              <a:rPr lang="ja-JP" altLang="en-US" dirty="0"/>
              <a:t>年度オンライン全国弓道大会実行委員会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1EF76-0E32-40C5-8635-90A1BD4ED74E}"/>
              </a:ext>
            </a:extLst>
          </p:cNvPr>
          <p:cNvSpPr txBox="1"/>
          <p:nvPr/>
        </p:nvSpPr>
        <p:spPr>
          <a:xfrm>
            <a:off x="309280" y="4350187"/>
            <a:ext cx="8525435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　本資料は、令和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年度オンライン全国弓道大会を実施するための、各会場における情報・通信機器設置例です。記載されている内容を参考にして、各会場の実状に応じて、必要な情報・通信機器をご準備ください。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ja-JP" altLang="en-US" b="1" u="sng" dirty="0">
                <a:solidFill>
                  <a:srgbClr val="FF0000"/>
                </a:solidFill>
                <a:latin typeface="+mn-ea"/>
              </a:rPr>
              <a:t>内容は昨年度のものから変更点はありません。</a:t>
            </a:r>
            <a:endParaRPr kumimoji="1" lang="en-US" altLang="ja-JP" b="1" u="sng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dirty="0"/>
              <a:t>　本資料の内容に関するご質問・ご意見などありましたら、下記までお気軽にお問い合わせください。</a:t>
            </a:r>
          </a:p>
          <a:p>
            <a:pPr algn="ctr"/>
            <a:r>
              <a:rPr kumimoji="1" lang="en-US" altLang="ja-JP" sz="2800" dirty="0">
                <a:hlinkClick r:id="rId2"/>
              </a:rPr>
              <a:t>kyudo.ankf@gmail.com</a:t>
            </a:r>
            <a:r>
              <a:rPr kumimoji="1" lang="ja-JP" altLang="en-US" sz="1600" dirty="0"/>
              <a:t>（令和</a:t>
            </a:r>
            <a:r>
              <a:rPr kumimoji="1" lang="en-US" altLang="ja-JP" sz="1600" dirty="0"/>
              <a:t>5</a:t>
            </a:r>
            <a:r>
              <a:rPr kumimoji="1" lang="ja-JP" altLang="en-US" sz="1600" dirty="0"/>
              <a:t>年度オンライン全国弓道大会実行委員会）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4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7864553-DC5F-4EF6-AB36-500A24C41BEF}"/>
              </a:ext>
            </a:extLst>
          </p:cNvPr>
          <p:cNvSpPr/>
          <p:nvPr/>
        </p:nvSpPr>
        <p:spPr>
          <a:xfrm>
            <a:off x="907521" y="4246744"/>
            <a:ext cx="3110934" cy="2406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794A5C-74C9-4DA5-8EA5-1E4162FE19EC}"/>
              </a:ext>
            </a:extLst>
          </p:cNvPr>
          <p:cNvSpPr/>
          <p:nvPr/>
        </p:nvSpPr>
        <p:spPr>
          <a:xfrm>
            <a:off x="907520" y="810596"/>
            <a:ext cx="3189140" cy="3112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B1F72EC-6364-4798-A04A-351CBE58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985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>
                <a:latin typeface="+mn-ea"/>
                <a:ea typeface="+mn-ea"/>
              </a:rPr>
              <a:t>オンライン大会実施イメージ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095178-6574-474E-A71A-970FD854AE15}"/>
              </a:ext>
            </a:extLst>
          </p:cNvPr>
          <p:cNvSpPr/>
          <p:nvPr/>
        </p:nvSpPr>
        <p:spPr>
          <a:xfrm>
            <a:off x="4096660" y="810596"/>
            <a:ext cx="4191934" cy="3112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D2D93E-84C5-415F-A125-652593230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21302" r="15630" b="23304"/>
          <a:stretch/>
        </p:blipFill>
        <p:spPr bwMode="auto">
          <a:xfrm rot="9992404">
            <a:off x="3596922" y="3385380"/>
            <a:ext cx="390832" cy="3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ーチェリー・弓道23-的イラスト">
            <a:extLst>
              <a:ext uri="{FF2B5EF4-FFF2-40B4-BE49-F238E27FC236}">
                <a16:creationId xmlns:a16="http://schemas.microsoft.com/office/drawing/2014/main" id="{EBAEB34B-E283-49E6-A190-F972BE2D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76" y="1010589"/>
            <a:ext cx="424605" cy="4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アーチェリー・弓道23-的イラスト">
            <a:extLst>
              <a:ext uri="{FF2B5EF4-FFF2-40B4-BE49-F238E27FC236}">
                <a16:creationId xmlns:a16="http://schemas.microsoft.com/office/drawing/2014/main" id="{4990F962-ADF1-432E-A59A-0E6758B7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75" y="1821022"/>
            <a:ext cx="424605" cy="4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アーチェリー・弓道23-的イラスト">
            <a:extLst>
              <a:ext uri="{FF2B5EF4-FFF2-40B4-BE49-F238E27FC236}">
                <a16:creationId xmlns:a16="http://schemas.microsoft.com/office/drawing/2014/main" id="{63AC57ED-2AE3-4FB0-8B40-90423207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75" y="2711142"/>
            <a:ext cx="424605" cy="4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C314D9B-0FC1-464E-BF57-B83508FA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5493" y="2667375"/>
            <a:ext cx="495411" cy="3941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C240250-19FA-469D-B849-7A5610AA1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256" y="3419337"/>
            <a:ext cx="411899" cy="327729"/>
          </a:xfrm>
          <a:prstGeom prst="rect">
            <a:avLst/>
          </a:prstGeom>
        </p:spPr>
      </p:pic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AA8A0D8-F95A-4430-8E27-3B15DF629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0" y="845951"/>
            <a:ext cx="482068" cy="750528"/>
          </a:xfrm>
          <a:prstGeom prst="rect">
            <a:avLst/>
          </a:prstGeom>
        </p:spPr>
      </p:pic>
      <p:pic>
        <p:nvPicPr>
          <p:cNvPr id="21" name="図 2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066EAE4-14B2-434E-9415-622F70D0C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0" y="1670693"/>
            <a:ext cx="482068" cy="750528"/>
          </a:xfrm>
          <a:prstGeom prst="rect">
            <a:avLst/>
          </a:prstGeom>
        </p:spPr>
      </p:pic>
      <p:pic>
        <p:nvPicPr>
          <p:cNvPr id="23" name="図 2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9451946-9230-4B77-B235-C4E35B9A4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58" y="2496675"/>
            <a:ext cx="482068" cy="750528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6B180A2-B9D1-4706-AC7D-0611419A8976}"/>
              </a:ext>
            </a:extLst>
          </p:cNvPr>
          <p:cNvGrpSpPr/>
          <p:nvPr/>
        </p:nvGrpSpPr>
        <p:grpSpPr>
          <a:xfrm>
            <a:off x="817487" y="2258406"/>
            <a:ext cx="889987" cy="430887"/>
            <a:chOff x="-1774234" y="1628270"/>
            <a:chExt cx="889987" cy="430887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C0ADC41B-C60A-483B-A044-F97421014D0E}"/>
                </a:ext>
              </a:extLst>
            </p:cNvPr>
            <p:cNvSpPr/>
            <p:nvPr/>
          </p:nvSpPr>
          <p:spPr>
            <a:xfrm>
              <a:off x="-1603325" y="1642553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F93BD45-C909-442F-A509-518E43A5134C}"/>
                </a:ext>
              </a:extLst>
            </p:cNvPr>
            <p:cNvSpPr/>
            <p:nvPr/>
          </p:nvSpPr>
          <p:spPr>
            <a:xfrm>
              <a:off x="-1774234" y="1628270"/>
              <a:ext cx="88998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オンライン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担当者</a:t>
              </a:r>
              <a:endParaRPr kumimoji="1" lang="en-US" altLang="ja-JP" sz="1100" dirty="0"/>
            </a:p>
          </p:txBody>
        </p:sp>
      </p:grpSp>
      <p:sp>
        <p:nvSpPr>
          <p:cNvPr id="32" name="楕円 31">
            <a:extLst>
              <a:ext uri="{FF2B5EF4-FFF2-40B4-BE49-F238E27FC236}">
                <a16:creationId xmlns:a16="http://schemas.microsoft.com/office/drawing/2014/main" id="{ECEFA0B1-1A09-4755-B9C8-409C337AA6F4}"/>
              </a:ext>
            </a:extLst>
          </p:cNvPr>
          <p:cNvSpPr/>
          <p:nvPr/>
        </p:nvSpPr>
        <p:spPr>
          <a:xfrm>
            <a:off x="1675116" y="5623449"/>
            <a:ext cx="478327" cy="4150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0438472-5689-4B55-B864-33416E063053}"/>
              </a:ext>
            </a:extLst>
          </p:cNvPr>
          <p:cNvSpPr/>
          <p:nvPr/>
        </p:nvSpPr>
        <p:spPr>
          <a:xfrm>
            <a:off x="1707933" y="5621871"/>
            <a:ext cx="466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dirty="0"/>
              <a:t>記録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委員</a:t>
            </a:r>
            <a:endParaRPr kumimoji="1" lang="en-US" altLang="ja-JP" sz="1100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3D7DB303-70A0-41C2-9C7C-D76C91F5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58032" y="5174440"/>
            <a:ext cx="495411" cy="394174"/>
          </a:xfrm>
          <a:prstGeom prst="rect">
            <a:avLst/>
          </a:prstGeom>
        </p:spPr>
      </p:pic>
      <p:sp>
        <p:nvSpPr>
          <p:cNvPr id="36" name="円弧 35">
            <a:extLst>
              <a:ext uri="{FF2B5EF4-FFF2-40B4-BE49-F238E27FC236}">
                <a16:creationId xmlns:a16="http://schemas.microsoft.com/office/drawing/2014/main" id="{19341430-DAD3-499C-A0E8-FCCA9AAEE0C7}"/>
              </a:ext>
            </a:extLst>
          </p:cNvPr>
          <p:cNvSpPr/>
          <p:nvPr/>
        </p:nvSpPr>
        <p:spPr>
          <a:xfrm rot="4421480">
            <a:off x="3356498" y="3537812"/>
            <a:ext cx="574749" cy="415024"/>
          </a:xfrm>
          <a:prstGeom prst="arc">
            <a:avLst>
              <a:gd name="adj1" fmla="val 16200000"/>
              <a:gd name="adj2" fmla="val 58663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CC364141-8592-461C-9092-032283BF3507}"/>
              </a:ext>
            </a:extLst>
          </p:cNvPr>
          <p:cNvSpPr/>
          <p:nvPr/>
        </p:nvSpPr>
        <p:spPr>
          <a:xfrm>
            <a:off x="1775271" y="3130248"/>
            <a:ext cx="204669" cy="193311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07913AB-3574-4D45-B85A-C54A5F7B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2872" y="5135579"/>
            <a:ext cx="521616" cy="415024"/>
          </a:xfrm>
          <a:prstGeom prst="rect">
            <a:avLst/>
          </a:prstGeom>
        </p:spPr>
      </p:pic>
      <p:sp>
        <p:nvSpPr>
          <p:cNvPr id="42" name="楕円 41">
            <a:extLst>
              <a:ext uri="{FF2B5EF4-FFF2-40B4-BE49-F238E27FC236}">
                <a16:creationId xmlns:a16="http://schemas.microsoft.com/office/drawing/2014/main" id="{430035A5-3704-4821-AEC1-93F01C4AEB6C}"/>
              </a:ext>
            </a:extLst>
          </p:cNvPr>
          <p:cNvSpPr/>
          <p:nvPr/>
        </p:nvSpPr>
        <p:spPr>
          <a:xfrm>
            <a:off x="2956161" y="5623449"/>
            <a:ext cx="478327" cy="4150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1D39CBE-7B84-477C-A026-825B90F98DDE}"/>
              </a:ext>
            </a:extLst>
          </p:cNvPr>
          <p:cNvSpPr/>
          <p:nvPr/>
        </p:nvSpPr>
        <p:spPr>
          <a:xfrm>
            <a:off x="2988978" y="5621871"/>
            <a:ext cx="466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dirty="0"/>
              <a:t>配信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担当</a:t>
            </a:r>
            <a:endParaRPr kumimoji="1" lang="en-US" altLang="ja-JP" sz="1100" dirty="0"/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45EDC13D-2573-49A8-B9C4-9BC082DB7181}"/>
              </a:ext>
            </a:extLst>
          </p:cNvPr>
          <p:cNvSpPr/>
          <p:nvPr/>
        </p:nvSpPr>
        <p:spPr>
          <a:xfrm rot="16200000">
            <a:off x="2419334" y="5083494"/>
            <a:ext cx="224711" cy="5961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1A97478A-5917-4FED-A79D-85FDCC5AF41C}"/>
              </a:ext>
            </a:extLst>
          </p:cNvPr>
          <p:cNvSpPr/>
          <p:nvPr/>
        </p:nvSpPr>
        <p:spPr>
          <a:xfrm rot="18017775">
            <a:off x="3620650" y="5841820"/>
            <a:ext cx="300498" cy="7290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 descr="「youtube ロゴ」の画像検索結果">
            <a:extLst>
              <a:ext uri="{FF2B5EF4-FFF2-40B4-BE49-F238E27FC236}">
                <a16:creationId xmlns:a16="http://schemas.microsoft.com/office/drawing/2014/main" id="{7B3B4104-6DB7-4558-9679-FA69AA38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22" y="6400223"/>
            <a:ext cx="1157748" cy="2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25B24EC7-CD7A-4B9B-A2FF-F3283E751D7F}"/>
              </a:ext>
            </a:extLst>
          </p:cNvPr>
          <p:cNvSpPr/>
          <p:nvPr/>
        </p:nvSpPr>
        <p:spPr>
          <a:xfrm>
            <a:off x="1020174" y="4501903"/>
            <a:ext cx="478327" cy="4150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8168FD1-D7B6-4E44-A389-1DDC3C22D15D}"/>
              </a:ext>
            </a:extLst>
          </p:cNvPr>
          <p:cNvSpPr/>
          <p:nvPr/>
        </p:nvSpPr>
        <p:spPr>
          <a:xfrm>
            <a:off x="792754" y="4501903"/>
            <a:ext cx="939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dirty="0"/>
              <a:t>オンライン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担当者</a:t>
            </a:r>
            <a:endParaRPr kumimoji="1" lang="en-US" altLang="ja-JP" sz="1100" dirty="0"/>
          </a:p>
          <a:p>
            <a:pPr algn="ctr"/>
            <a:endParaRPr kumimoji="1" lang="en-US" altLang="ja-JP" sz="1100" dirty="0"/>
          </a:p>
        </p:txBody>
      </p:sp>
      <p:pic>
        <p:nvPicPr>
          <p:cNvPr id="1032" name="Picture 8" descr="「具0グルSpreadシート」の画像検索結果">
            <a:extLst>
              <a:ext uri="{FF2B5EF4-FFF2-40B4-BE49-F238E27FC236}">
                <a16:creationId xmlns:a16="http://schemas.microsoft.com/office/drawing/2014/main" id="{8911A7B6-1975-4AA5-A22C-4C3589C5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49" y="3778112"/>
            <a:ext cx="674756" cy="4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Zoom　ロゴ」の画像検索結果">
            <a:extLst>
              <a:ext uri="{FF2B5EF4-FFF2-40B4-BE49-F238E27FC236}">
                <a16:creationId xmlns:a16="http://schemas.microsoft.com/office/drawing/2014/main" id="{A434FC0E-98BA-46B4-8152-36D92EEA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92" y="4289855"/>
            <a:ext cx="627888" cy="3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5FB7E2B-EBEE-4D79-B7E5-B5C1263E88A7}"/>
              </a:ext>
            </a:extLst>
          </p:cNvPr>
          <p:cNvSpPr txBox="1"/>
          <p:nvPr/>
        </p:nvSpPr>
        <p:spPr>
          <a:xfrm>
            <a:off x="1566454" y="6375575"/>
            <a:ext cx="19639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大会本部</a:t>
            </a:r>
          </a:p>
        </p:txBody>
      </p:sp>
      <p:pic>
        <p:nvPicPr>
          <p:cNvPr id="59" name="Picture 8" descr="「具0グルSpreadシート」の画像検索結果">
            <a:extLst>
              <a:ext uri="{FF2B5EF4-FFF2-40B4-BE49-F238E27FC236}">
                <a16:creationId xmlns:a16="http://schemas.microsoft.com/office/drawing/2014/main" id="{EBD4A8A1-EEF3-47B9-8CCC-B8616336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99" y="4853960"/>
            <a:ext cx="593211" cy="3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コネクタ: 曲線 61">
            <a:extLst>
              <a:ext uri="{FF2B5EF4-FFF2-40B4-BE49-F238E27FC236}">
                <a16:creationId xmlns:a16="http://schemas.microsoft.com/office/drawing/2014/main" id="{AAE65816-1FB7-43FC-8A8A-56E5564CF86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78480" y="2160587"/>
            <a:ext cx="11301" cy="2450897"/>
          </a:xfrm>
          <a:prstGeom prst="curvedConnector3">
            <a:avLst>
              <a:gd name="adj1" fmla="val 5747067"/>
            </a:avLst>
          </a:prstGeom>
          <a:ln w="76200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図 1036">
            <a:extLst>
              <a:ext uri="{FF2B5EF4-FFF2-40B4-BE49-F238E27FC236}">
                <a16:creationId xmlns:a16="http://schemas.microsoft.com/office/drawing/2014/main" id="{93474C98-DC3A-4B84-B67D-8849198292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245" t="8470" r="30236" b="12453"/>
          <a:stretch/>
        </p:blipFill>
        <p:spPr>
          <a:xfrm>
            <a:off x="358385" y="3170591"/>
            <a:ext cx="437387" cy="430888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CA20933-9FC9-43B2-934B-CCDB4D99CB84}"/>
              </a:ext>
            </a:extLst>
          </p:cNvPr>
          <p:cNvSpPr/>
          <p:nvPr/>
        </p:nvSpPr>
        <p:spPr>
          <a:xfrm>
            <a:off x="3028257" y="3286445"/>
            <a:ext cx="979916" cy="61208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03CED-E871-4539-9B17-5404C08E42C9}"/>
              </a:ext>
            </a:extLst>
          </p:cNvPr>
          <p:cNvSpPr txBox="1"/>
          <p:nvPr/>
        </p:nvSpPr>
        <p:spPr>
          <a:xfrm>
            <a:off x="3696743" y="2969195"/>
            <a:ext cx="48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1505079-C8A2-4060-B4B4-CAB561B39D00}"/>
              </a:ext>
            </a:extLst>
          </p:cNvPr>
          <p:cNvSpPr/>
          <p:nvPr/>
        </p:nvSpPr>
        <p:spPr>
          <a:xfrm>
            <a:off x="3153969" y="3825554"/>
            <a:ext cx="232474" cy="12371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1E97C5C-92DA-4791-AE68-4A2282DD1F71}"/>
              </a:ext>
            </a:extLst>
          </p:cNvPr>
          <p:cNvSpPr txBox="1"/>
          <p:nvPr/>
        </p:nvSpPr>
        <p:spPr>
          <a:xfrm>
            <a:off x="2018841" y="2571183"/>
            <a:ext cx="48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2D72992-E983-438D-8709-79DCA3FB5612}"/>
              </a:ext>
            </a:extLst>
          </p:cNvPr>
          <p:cNvSpPr txBox="1"/>
          <p:nvPr/>
        </p:nvSpPr>
        <p:spPr>
          <a:xfrm>
            <a:off x="4301736" y="4489122"/>
            <a:ext cx="466145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u="sng" dirty="0"/>
              <a:t>必要な情報・通信機器</a:t>
            </a:r>
            <a:endParaRPr kumimoji="1" lang="en-US" altLang="ja-JP" b="1" u="sng" dirty="0"/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dirty="0"/>
              <a:t>映像配信用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カメラ＋</a:t>
            </a:r>
            <a:r>
              <a:rPr kumimoji="1" lang="en-US" altLang="ja-JP" dirty="0"/>
              <a:t>PC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dirty="0"/>
              <a:t>記録送信用</a:t>
            </a:r>
            <a:r>
              <a:rPr kumimoji="1" lang="en-US" altLang="ja-JP" dirty="0"/>
              <a:t>PC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dirty="0"/>
              <a:t>モバイル</a:t>
            </a:r>
            <a:r>
              <a:rPr kumimoji="1" lang="en-US" altLang="ja-JP" dirty="0"/>
              <a:t>Wi-Fi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※</a:t>
            </a:r>
            <a:r>
              <a:rPr kumimoji="1" lang="ja-JP" altLang="en-US" dirty="0"/>
              <a:t>弓道場に通信環境が無い場合）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1274538-223A-488D-BE09-86193C3161A2}"/>
              </a:ext>
            </a:extLst>
          </p:cNvPr>
          <p:cNvSpPr txBox="1"/>
          <p:nvPr/>
        </p:nvSpPr>
        <p:spPr>
          <a:xfrm>
            <a:off x="2027064" y="1984716"/>
            <a:ext cx="48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B08ACF-A686-411A-8A49-62BB97B815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97" r="11051" b="22073"/>
          <a:stretch/>
        </p:blipFill>
        <p:spPr>
          <a:xfrm>
            <a:off x="1707474" y="1878021"/>
            <a:ext cx="412793" cy="488485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C1A80A-BD77-41F4-9C23-9993AE41D8A3}"/>
              </a:ext>
            </a:extLst>
          </p:cNvPr>
          <p:cNvSpPr txBox="1"/>
          <p:nvPr/>
        </p:nvSpPr>
        <p:spPr>
          <a:xfrm>
            <a:off x="814007" y="753667"/>
            <a:ext cx="118948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地連会場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CAD709D-FA08-41F8-B5E0-B190A8B3C8C7}"/>
              </a:ext>
            </a:extLst>
          </p:cNvPr>
          <p:cNvGrpSpPr/>
          <p:nvPr/>
        </p:nvGrpSpPr>
        <p:grpSpPr>
          <a:xfrm>
            <a:off x="889782" y="1211666"/>
            <a:ext cx="748923" cy="430887"/>
            <a:chOff x="-466052" y="1296532"/>
            <a:chExt cx="748923" cy="430887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48E29F0C-63D8-4FC9-A3E6-630C03F95BC4}"/>
                </a:ext>
              </a:extLst>
            </p:cNvPr>
            <p:cNvSpPr/>
            <p:nvPr/>
          </p:nvSpPr>
          <p:spPr>
            <a:xfrm>
              <a:off x="-379514" y="1296532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A238B7A2-0F8A-493C-9777-6E50F655F421}"/>
                </a:ext>
              </a:extLst>
            </p:cNvPr>
            <p:cNvSpPr/>
            <p:nvPr/>
          </p:nvSpPr>
          <p:spPr>
            <a:xfrm>
              <a:off x="-466052" y="1296532"/>
              <a:ext cx="7489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射場審判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委員</a:t>
              </a:r>
              <a:endParaRPr kumimoji="1" lang="en-US" altLang="ja-JP" sz="1100" dirty="0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58FD3FF-FE78-4647-BCF7-3735BBF9E73A}"/>
              </a:ext>
            </a:extLst>
          </p:cNvPr>
          <p:cNvGrpSpPr/>
          <p:nvPr/>
        </p:nvGrpSpPr>
        <p:grpSpPr>
          <a:xfrm>
            <a:off x="967298" y="1715357"/>
            <a:ext cx="478327" cy="439176"/>
            <a:chOff x="-379514" y="1296532"/>
            <a:chExt cx="478327" cy="439176"/>
          </a:xfrm>
        </p:grpSpPr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571273E9-F852-4D37-8D44-867CC555AF3C}"/>
                </a:ext>
              </a:extLst>
            </p:cNvPr>
            <p:cNvSpPr/>
            <p:nvPr/>
          </p:nvSpPr>
          <p:spPr>
            <a:xfrm>
              <a:off x="-379514" y="1296532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B1321DBA-9610-46B1-9A7B-845F950373E3}"/>
                </a:ext>
              </a:extLst>
            </p:cNvPr>
            <p:cNvSpPr/>
            <p:nvPr/>
          </p:nvSpPr>
          <p:spPr>
            <a:xfrm>
              <a:off x="-379514" y="1304821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進行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委員</a:t>
              </a:r>
              <a:endParaRPr kumimoji="1" lang="en-US" altLang="ja-JP" sz="1100" dirty="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C2038798-D9D6-4503-99E8-251549E49BD7}"/>
              </a:ext>
            </a:extLst>
          </p:cNvPr>
          <p:cNvGrpSpPr/>
          <p:nvPr/>
        </p:nvGrpSpPr>
        <p:grpSpPr>
          <a:xfrm>
            <a:off x="958016" y="2732857"/>
            <a:ext cx="507482" cy="430887"/>
            <a:chOff x="-1603325" y="1628270"/>
            <a:chExt cx="507482" cy="430887"/>
          </a:xfrm>
        </p:grpSpPr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B774E5CB-3593-4488-95BD-0E3EFA2294F4}"/>
                </a:ext>
              </a:extLst>
            </p:cNvPr>
            <p:cNvSpPr/>
            <p:nvPr/>
          </p:nvSpPr>
          <p:spPr>
            <a:xfrm>
              <a:off x="-1603325" y="1642553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0B7C3790-B4EF-4ED4-AEAB-7A8A84C41D8E}"/>
                </a:ext>
              </a:extLst>
            </p:cNvPr>
            <p:cNvSpPr/>
            <p:nvPr/>
          </p:nvSpPr>
          <p:spPr>
            <a:xfrm>
              <a:off x="-1562637" y="1628270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記録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委員</a:t>
              </a:r>
              <a:endParaRPr kumimoji="1" lang="en-US" altLang="ja-JP" sz="1100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DA6A5EF-0032-42E2-996B-475CBF30E533}"/>
              </a:ext>
            </a:extLst>
          </p:cNvPr>
          <p:cNvGrpSpPr/>
          <p:nvPr/>
        </p:nvGrpSpPr>
        <p:grpSpPr>
          <a:xfrm>
            <a:off x="6994267" y="3648521"/>
            <a:ext cx="748923" cy="430887"/>
            <a:chOff x="-466052" y="1296532"/>
            <a:chExt cx="748923" cy="430887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EEAF11F1-8BA0-4E5E-A58F-A5499E03E8D3}"/>
                </a:ext>
              </a:extLst>
            </p:cNvPr>
            <p:cNvSpPr/>
            <p:nvPr/>
          </p:nvSpPr>
          <p:spPr>
            <a:xfrm>
              <a:off x="-379514" y="1296532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50330D53-73B6-44B5-A79C-74D7D43FC2AC}"/>
                </a:ext>
              </a:extLst>
            </p:cNvPr>
            <p:cNvSpPr/>
            <p:nvPr/>
          </p:nvSpPr>
          <p:spPr>
            <a:xfrm>
              <a:off x="-466052" y="1296532"/>
              <a:ext cx="7489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的前審判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委員</a:t>
              </a:r>
              <a:endParaRPr kumimoji="1" lang="en-US" altLang="ja-JP" sz="1100" dirty="0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31B2665C-94E1-4D5F-B501-008770D13116}"/>
              </a:ext>
            </a:extLst>
          </p:cNvPr>
          <p:cNvGrpSpPr/>
          <p:nvPr/>
        </p:nvGrpSpPr>
        <p:grpSpPr>
          <a:xfrm>
            <a:off x="7782509" y="3632658"/>
            <a:ext cx="492206" cy="430887"/>
            <a:chOff x="-379514" y="1280669"/>
            <a:chExt cx="492206" cy="430887"/>
          </a:xfrm>
        </p:grpSpPr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5DD1B3C1-EEE9-4C61-9E20-A3051380D76A}"/>
                </a:ext>
              </a:extLst>
            </p:cNvPr>
            <p:cNvSpPr/>
            <p:nvPr/>
          </p:nvSpPr>
          <p:spPr>
            <a:xfrm>
              <a:off x="-379514" y="1296532"/>
              <a:ext cx="478327" cy="415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91316A2E-F521-4509-AF15-EB4F48B9ADC4}"/>
                </a:ext>
              </a:extLst>
            </p:cNvPr>
            <p:cNvSpPr/>
            <p:nvPr/>
          </p:nvSpPr>
          <p:spPr>
            <a:xfrm>
              <a:off x="-354102" y="1280669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100" dirty="0"/>
                <a:t>的前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委員</a:t>
              </a:r>
              <a:endParaRPr kumimoji="1" lang="en-US" altLang="ja-JP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59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F72EC-6364-4798-A04A-351CBE58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98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latin typeface="+mn-ea"/>
                <a:ea typeface="+mn-ea"/>
              </a:rPr>
              <a:t>①映像配信用</a:t>
            </a:r>
            <a:r>
              <a:rPr kumimoji="1" lang="en-US" altLang="ja-JP" sz="3200" b="1" dirty="0">
                <a:latin typeface="+mn-ea"/>
                <a:ea typeface="+mn-ea"/>
              </a:rPr>
              <a:t>Web</a:t>
            </a:r>
            <a:r>
              <a:rPr kumimoji="1" lang="ja-JP" altLang="en-US" sz="3200" b="1" dirty="0">
                <a:latin typeface="+mn-ea"/>
                <a:ea typeface="+mn-ea"/>
              </a:rPr>
              <a:t>カメラ＋</a:t>
            </a:r>
            <a:r>
              <a:rPr kumimoji="1" lang="en-US" altLang="ja-JP" sz="3200" b="1" dirty="0">
                <a:latin typeface="+mn-ea"/>
                <a:ea typeface="+mn-ea"/>
              </a:rPr>
              <a:t>PC</a:t>
            </a:r>
            <a:r>
              <a:rPr kumimoji="1" lang="ja-JP" altLang="en-US" sz="3200" b="1" dirty="0">
                <a:latin typeface="+mn-ea"/>
                <a:ea typeface="+mn-ea"/>
              </a:rPr>
              <a:t>について</a:t>
            </a:r>
          </a:p>
        </p:txBody>
      </p:sp>
      <p:pic>
        <p:nvPicPr>
          <p:cNvPr id="28" name="図 27" descr="屋内, テーブル, 木製, 座る が含まれている画像&#10;&#10;自動的に生成された説明">
            <a:extLst>
              <a:ext uri="{FF2B5EF4-FFF2-40B4-BE49-F238E27FC236}">
                <a16:creationId xmlns:a16="http://schemas.microsoft.com/office/drawing/2014/main" id="{AEDC8407-C5C6-4C58-B3C0-BA7AAD630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2" y="786656"/>
            <a:ext cx="3183091" cy="238731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4BCF0B6-88AE-4134-BE6D-D7869835AFDC}"/>
              </a:ext>
            </a:extLst>
          </p:cNvPr>
          <p:cNvSpPr txBox="1"/>
          <p:nvPr/>
        </p:nvSpPr>
        <p:spPr>
          <a:xfrm>
            <a:off x="3545031" y="785908"/>
            <a:ext cx="5551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射場全体を脇正面から撮影し、行射の様子を本部に配信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Web</a:t>
            </a:r>
            <a:r>
              <a:rPr kumimoji="1" lang="ja-JP" altLang="en-US" sz="2000" dirty="0"/>
              <a:t>カメラは、仕様に「</a:t>
            </a:r>
            <a:r>
              <a:rPr kumimoji="1" lang="en-US" altLang="ja-JP" sz="2000" dirty="0"/>
              <a:t>30fps</a:t>
            </a:r>
            <a:r>
              <a:rPr kumimoji="1" lang="ja-JP" altLang="en-US" sz="2000" dirty="0"/>
              <a:t>、</a:t>
            </a:r>
            <a:r>
              <a:rPr kumimoji="1" lang="en-US" altLang="ja-JP" sz="2000" dirty="0"/>
              <a:t>HD720p</a:t>
            </a:r>
            <a:r>
              <a:rPr kumimoji="1" lang="ja-JP" altLang="en-US" sz="2000" dirty="0"/>
              <a:t>」と記載されている、</a:t>
            </a:r>
            <a:r>
              <a:rPr kumimoji="1" lang="en-US" altLang="ja-JP" sz="2000" dirty="0"/>
              <a:t>2,000</a:t>
            </a:r>
            <a:r>
              <a:rPr kumimoji="1" lang="ja-JP" altLang="en-US" sz="2000" dirty="0"/>
              <a:t>～</a:t>
            </a:r>
            <a:r>
              <a:rPr kumimoji="1" lang="en-US" altLang="ja-JP" sz="2000" dirty="0"/>
              <a:t>3,000</a:t>
            </a:r>
            <a:r>
              <a:rPr kumimoji="1" lang="ja-JP" altLang="en-US" sz="2000" dirty="0"/>
              <a:t>円以上のものであれば問題ありません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PC</a:t>
            </a:r>
            <a:r>
              <a:rPr kumimoji="1" lang="ja-JP" altLang="en-US" sz="2000" dirty="0"/>
              <a:t>に</a:t>
            </a:r>
            <a:r>
              <a:rPr kumimoji="1" lang="en-US" altLang="ja-JP" sz="2000" dirty="0"/>
              <a:t>Zoom</a:t>
            </a:r>
            <a:r>
              <a:rPr kumimoji="1" lang="ja-JP" altLang="en-US" sz="2000" dirty="0"/>
              <a:t>のインストールが必要</a:t>
            </a:r>
            <a:endParaRPr kumimoji="1" lang="en-US" altLang="ja-JP" sz="20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C72212-8DE0-4C71-B5AE-05F94607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24" y="2763603"/>
            <a:ext cx="1237096" cy="123709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398379D-9ACD-4A5E-BFC4-ABF762A42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02" y="2708482"/>
            <a:ext cx="725366" cy="1237096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8B2AAF-D7D6-49BC-B6C7-5E5654020584}"/>
              </a:ext>
            </a:extLst>
          </p:cNvPr>
          <p:cNvSpPr txBox="1"/>
          <p:nvPr/>
        </p:nvSpPr>
        <p:spPr>
          <a:xfrm>
            <a:off x="4558318" y="2865365"/>
            <a:ext cx="2899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スマホ・タブレットに、スタンドを組み合わせた方法でも代替可能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56BD691E-F8FC-44D8-B657-E95A30786BB7}"/>
              </a:ext>
            </a:extLst>
          </p:cNvPr>
          <p:cNvSpPr/>
          <p:nvPr/>
        </p:nvSpPr>
        <p:spPr>
          <a:xfrm>
            <a:off x="4375254" y="2724900"/>
            <a:ext cx="4572000" cy="1220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タイトル 1">
            <a:extLst>
              <a:ext uri="{FF2B5EF4-FFF2-40B4-BE49-F238E27FC236}">
                <a16:creationId xmlns:a16="http://schemas.microsoft.com/office/drawing/2014/main" id="{5148B57E-E3CF-4C51-8799-D5DF221E594D}"/>
              </a:ext>
            </a:extLst>
          </p:cNvPr>
          <p:cNvSpPr txBox="1">
            <a:spLocks/>
          </p:cNvSpPr>
          <p:nvPr/>
        </p:nvSpPr>
        <p:spPr>
          <a:xfrm>
            <a:off x="-47048" y="4238670"/>
            <a:ext cx="9144000" cy="90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n-ea"/>
                <a:ea typeface="+mn-ea"/>
              </a:rPr>
              <a:t>②記録送信用</a:t>
            </a:r>
            <a:r>
              <a:rPr lang="en-US" altLang="ja-JP" sz="3200" b="1" dirty="0">
                <a:latin typeface="+mn-ea"/>
                <a:ea typeface="+mn-ea"/>
              </a:rPr>
              <a:t>PC</a:t>
            </a:r>
            <a:r>
              <a:rPr lang="ja-JP" altLang="en-US" sz="3200" b="1" dirty="0">
                <a:latin typeface="+mn-ea"/>
                <a:ea typeface="+mn-ea"/>
              </a:rPr>
              <a:t>について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B447940-385B-404E-9DD8-2D3F1D430E5C}"/>
              </a:ext>
            </a:extLst>
          </p:cNvPr>
          <p:cNvSpPr txBox="1"/>
          <p:nvPr/>
        </p:nvSpPr>
        <p:spPr>
          <a:xfrm>
            <a:off x="302410" y="5092534"/>
            <a:ext cx="875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行射中に、的中記録を</a:t>
            </a:r>
            <a:r>
              <a:rPr kumimoji="1" lang="en-US" altLang="ja-JP" sz="2000" dirty="0"/>
              <a:t>Google</a:t>
            </a:r>
            <a:r>
              <a:rPr kumimoji="1" lang="ja-JP" altLang="en-US" sz="2000" dirty="0"/>
              <a:t>スプレッドシート上に入力し、本部にリアルタイムで送信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エクセルが使え、インターネットが使えるパソコンであれば</a:t>
            </a:r>
            <a:r>
              <a:rPr kumimoji="1" lang="en-US" altLang="ja-JP" sz="2000" dirty="0"/>
              <a:t>OK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65E873BA-790F-40F6-B598-C8E59F7A638B}"/>
              </a:ext>
            </a:extLst>
          </p:cNvPr>
          <p:cNvCxnSpPr/>
          <p:nvPr/>
        </p:nvCxnSpPr>
        <p:spPr>
          <a:xfrm>
            <a:off x="0" y="4067175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2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F72EC-6364-4798-A04A-351CBE58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98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latin typeface="+mn-ea"/>
                <a:ea typeface="+mn-ea"/>
              </a:rPr>
              <a:t>③モバイル</a:t>
            </a:r>
            <a:r>
              <a:rPr kumimoji="1" lang="en-US" altLang="ja-JP" sz="3200" b="1" dirty="0">
                <a:latin typeface="+mn-ea"/>
                <a:ea typeface="+mn-ea"/>
              </a:rPr>
              <a:t>Wi-Fi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27DFBA-E38D-4318-8CD3-A0C6C0B7A129}"/>
              </a:ext>
            </a:extLst>
          </p:cNvPr>
          <p:cNvSpPr txBox="1"/>
          <p:nvPr/>
        </p:nvSpPr>
        <p:spPr>
          <a:xfrm>
            <a:off x="371475" y="838200"/>
            <a:ext cx="8515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会場となる弓道場に通信環境が整備されていない場合、モバイル</a:t>
            </a:r>
            <a:r>
              <a:rPr kumimoji="1" lang="en-US" altLang="ja-JP" sz="2000" dirty="0"/>
              <a:t>Wi-Fi</a:t>
            </a:r>
            <a:r>
              <a:rPr kumimoji="1" lang="ja-JP" altLang="en-US" sz="2000" dirty="0"/>
              <a:t>あるいはスマホをテザリングしてご使用ください。</a:t>
            </a:r>
            <a:endParaRPr kumimoji="1"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Zoom</a:t>
            </a:r>
            <a:r>
              <a:rPr kumimoji="1" lang="ja-JP" altLang="en-US" sz="2000" dirty="0"/>
              <a:t>を動画・音声有で使用すると、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時間あたり約</a:t>
            </a:r>
            <a:r>
              <a:rPr kumimoji="1" lang="en-US" altLang="ja-JP" sz="2000" dirty="0"/>
              <a:t>500-600MB</a:t>
            </a:r>
            <a:r>
              <a:rPr kumimoji="1" lang="ja-JP" altLang="en-US" sz="2000" dirty="0"/>
              <a:t>使用します。通信容量の制限に注意してください（無制限を推奨）。</a:t>
            </a:r>
            <a:endParaRPr kumimoji="1"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モバイル</a:t>
            </a:r>
            <a:r>
              <a:rPr kumimoji="1" lang="en-US" altLang="ja-JP" sz="2000" dirty="0"/>
              <a:t>Wi-Fi</a:t>
            </a:r>
            <a:r>
              <a:rPr kumimoji="1" lang="ja-JP" altLang="en-US" sz="2000" dirty="0"/>
              <a:t>は、業者からレンタル可能。インターネット上で「モバイル</a:t>
            </a:r>
            <a:r>
              <a:rPr kumimoji="1" lang="en-US" altLang="ja-JP" sz="2000" dirty="0"/>
              <a:t>Wi-Fi</a:t>
            </a:r>
            <a:r>
              <a:rPr kumimoji="1" lang="ja-JP" altLang="en-US" sz="2000" dirty="0"/>
              <a:t>　レンタル」と検索すると、複数の業者が確認できます。会場となる地域に最適なものをご選択ください。</a:t>
            </a:r>
            <a:endParaRPr kumimoji="1"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5BC705-B6DB-4B91-8B66-CAA1F40F81A0}"/>
              </a:ext>
            </a:extLst>
          </p:cNvPr>
          <p:cNvSpPr txBox="1"/>
          <p:nvPr/>
        </p:nvSpPr>
        <p:spPr>
          <a:xfrm>
            <a:off x="433387" y="3044522"/>
            <a:ext cx="851535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u="sng" dirty="0"/>
              <a:t>参考</a:t>
            </a:r>
            <a:endParaRPr kumimoji="1" lang="en-US" altLang="ja-JP" b="1" u="sng" dirty="0"/>
          </a:p>
          <a:p>
            <a:endParaRPr kumimoji="1" lang="en-US" altLang="ja-JP" b="1" u="sng" dirty="0"/>
          </a:p>
          <a:p>
            <a:endParaRPr kumimoji="1" lang="en-US" altLang="ja-JP" b="1" u="sng" dirty="0"/>
          </a:p>
          <a:p>
            <a:endParaRPr kumimoji="1" lang="en-US" altLang="ja-JP" b="1" u="sng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E2E92F-22DC-490A-8357-45C8959D1A8E}"/>
              </a:ext>
            </a:extLst>
          </p:cNvPr>
          <p:cNvSpPr/>
          <p:nvPr/>
        </p:nvSpPr>
        <p:spPr>
          <a:xfrm>
            <a:off x="501044" y="4993826"/>
            <a:ext cx="4533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この記載は一例で、お住まいの地域、業者、選択したプラン等によって異なります。全弓連として、モバイル</a:t>
            </a:r>
            <a:r>
              <a:rPr lang="en-US" altLang="ja-JP" b="1" u="sng" dirty="0">
                <a:solidFill>
                  <a:srgbClr val="FF0000"/>
                </a:solidFill>
              </a:rPr>
              <a:t>Wi-Fi</a:t>
            </a:r>
            <a:r>
              <a:rPr lang="ja-JP" altLang="en-US" b="1" u="sng" dirty="0">
                <a:solidFill>
                  <a:srgbClr val="FF0000"/>
                </a:solidFill>
              </a:rPr>
              <a:t>レンタルの業者の指定及び斡旋等は行いません。必要な場合は、各地連でご手配ください。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7522E6-0257-413A-9241-514724D63776}"/>
              </a:ext>
            </a:extLst>
          </p:cNvPr>
          <p:cNvSpPr/>
          <p:nvPr/>
        </p:nvSpPr>
        <p:spPr>
          <a:xfrm>
            <a:off x="746110" y="3472349"/>
            <a:ext cx="4288833" cy="126188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Softbank</a:t>
            </a:r>
            <a:r>
              <a:rPr lang="ja-JP" altLang="en-US" sz="2000" dirty="0"/>
              <a:t>エリア</a:t>
            </a:r>
            <a:r>
              <a:rPr lang="en-US" altLang="ja-JP" sz="2000" dirty="0"/>
              <a:t>4G LTE</a:t>
            </a:r>
            <a:r>
              <a:rPr lang="ja-JP" altLang="en-US" sz="2000" dirty="0"/>
              <a:t>対応</a:t>
            </a:r>
            <a:endParaRPr lang="en-US" altLang="ja-JP" sz="2000" dirty="0"/>
          </a:p>
          <a:p>
            <a:r>
              <a:rPr lang="ja-JP" altLang="en-US" sz="2000" dirty="0"/>
              <a:t>通信料無制限　</a:t>
            </a:r>
            <a:endParaRPr lang="en-US" altLang="ja-JP" sz="2000" dirty="0"/>
          </a:p>
          <a:p>
            <a:pPr algn="r"/>
            <a:r>
              <a:rPr lang="en-US" altLang="ja-JP" sz="2000" dirty="0"/>
              <a:t>3</a:t>
            </a:r>
            <a:r>
              <a:rPr lang="ja-JP" altLang="en-US" sz="2000" dirty="0"/>
              <a:t>泊</a:t>
            </a:r>
            <a:r>
              <a:rPr lang="en-US" altLang="ja-JP" sz="2000" dirty="0"/>
              <a:t>4</a:t>
            </a:r>
            <a:r>
              <a:rPr lang="ja-JP" altLang="en-US" sz="2000" dirty="0"/>
              <a:t>日　</a:t>
            </a:r>
            <a:r>
              <a:rPr lang="en-US" altLang="ja-JP" sz="2000" dirty="0"/>
              <a:t>2,560</a:t>
            </a:r>
            <a:r>
              <a:rPr lang="ja-JP" altLang="en-US" sz="2000" dirty="0"/>
              <a:t>円</a:t>
            </a:r>
            <a:endParaRPr lang="en-US" altLang="ja-JP" sz="2000" dirty="0"/>
          </a:p>
          <a:p>
            <a:pPr algn="r"/>
            <a:r>
              <a:rPr lang="ja-JP" altLang="en-US" sz="1600" dirty="0"/>
              <a:t>（受取返却の送料・手数料</a:t>
            </a:r>
            <a:r>
              <a:rPr lang="en-US" altLang="ja-JP" sz="1600" dirty="0"/>
              <a:t>(</a:t>
            </a:r>
            <a:r>
              <a:rPr lang="ja-JP" altLang="en-US" sz="1600" dirty="0"/>
              <a:t>往復</a:t>
            </a:r>
            <a:r>
              <a:rPr lang="en-US" altLang="ja-JP" sz="1600" dirty="0"/>
              <a:t>)</a:t>
            </a:r>
            <a:r>
              <a:rPr lang="ja-JP" altLang="en-US" sz="1600" dirty="0"/>
              <a:t>込み）</a:t>
            </a:r>
            <a:endParaRPr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A482B9-7F86-BEF8-81EE-C1B66DDC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55" y="3244330"/>
            <a:ext cx="2057837" cy="23137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7F9BA2-C703-EE2C-C7DE-AA47DF21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493" y="5640203"/>
            <a:ext cx="3765244" cy="8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F72EC-6364-4798-A04A-351CBE58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985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>
                <a:latin typeface="+mn-ea"/>
                <a:ea typeface="+mn-ea"/>
              </a:rPr>
              <a:t>④競技結果の配信について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27DFBA-E38D-4318-8CD3-A0C6C0B7A129}"/>
              </a:ext>
            </a:extLst>
          </p:cNvPr>
          <p:cNvSpPr txBox="1"/>
          <p:nvPr/>
        </p:nvSpPr>
        <p:spPr>
          <a:xfrm>
            <a:off x="314325" y="915387"/>
            <a:ext cx="851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各会場から送られてきた映像（</a:t>
            </a:r>
            <a:r>
              <a:rPr kumimoji="1" lang="en-US" altLang="ja-JP" sz="2000" dirty="0"/>
              <a:t>Zoom</a:t>
            </a:r>
            <a:r>
              <a:rPr kumimoji="1" lang="ja-JP" altLang="en-US" sz="2000" dirty="0"/>
              <a:t>）、的中記録（</a:t>
            </a:r>
            <a:r>
              <a:rPr kumimoji="1" lang="en-US" altLang="ja-JP" sz="2000" dirty="0"/>
              <a:t>Google</a:t>
            </a:r>
            <a:r>
              <a:rPr kumimoji="1" lang="ja-JP" altLang="en-US" sz="2000" dirty="0"/>
              <a:t>スプレッドシート）は、本部で取りまとめ、全弓連公式</a:t>
            </a:r>
            <a:r>
              <a:rPr kumimoji="1" lang="en-US" altLang="ja-JP" sz="2000" dirty="0"/>
              <a:t>YouTube</a:t>
            </a:r>
            <a:r>
              <a:rPr kumimoji="1" lang="ja-JP" altLang="en-US" sz="2000" dirty="0"/>
              <a:t>チャンネルでライブ配信を行います。</a:t>
            </a:r>
            <a:endParaRPr kumimoji="1" lang="en-US" altLang="ja-JP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91C231-A145-4500-902C-6494FEE3CE34}"/>
              </a:ext>
            </a:extLst>
          </p:cNvPr>
          <p:cNvSpPr txBox="1"/>
          <p:nvPr/>
        </p:nvSpPr>
        <p:spPr>
          <a:xfrm>
            <a:off x="3249831" y="5942613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YouTube</a:t>
            </a:r>
            <a:r>
              <a:rPr kumimoji="1" lang="ja-JP" altLang="en-US" dirty="0"/>
              <a:t>ライブ配信例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9D17D6-BAE7-3095-0039-3E5B7701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68"/>
          <a:stretch/>
        </p:blipFill>
        <p:spPr>
          <a:xfrm>
            <a:off x="613214" y="2293839"/>
            <a:ext cx="8159310" cy="34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505</Words>
  <Application>Microsoft Office PowerPoint</Application>
  <PresentationFormat>画面に合わせる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テーマ</vt:lpstr>
      <vt:lpstr>令和5年度オンライン全国弓道大会 情報・通信機器設置例</vt:lpstr>
      <vt:lpstr>オンライン大会実施イメージ</vt:lpstr>
      <vt:lpstr>①映像配信用Webカメラ＋PCについて</vt:lpstr>
      <vt:lpstr>③モバイルWi-Fi</vt:lpstr>
      <vt:lpstr>④競技結果の配信について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全国オンライン弓道交流大会</dc:title>
  <dc:creator>GOKA TOMOTSUGU</dc:creator>
  <cp:lastModifiedBy>清水会社</cp:lastModifiedBy>
  <cp:revision>162</cp:revision>
  <dcterms:created xsi:type="dcterms:W3CDTF">2021-02-10T01:13:16Z</dcterms:created>
  <dcterms:modified xsi:type="dcterms:W3CDTF">2024-01-29T05:59:42Z</dcterms:modified>
</cp:coreProperties>
</file>